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9" r:id="rId6"/>
    <p:sldId id="270" r:id="rId7"/>
    <p:sldId id="272" r:id="rId8"/>
    <p:sldId id="274" r:id="rId9"/>
    <p:sldId id="258" r:id="rId10"/>
    <p:sldId id="271" r:id="rId11"/>
    <p:sldId id="264" r:id="rId12"/>
  </p:sldIdLst>
  <p:sldSz cx="18288000" cy="10287000"/>
  <p:notesSz cx="6858000" cy="9144000"/>
  <p:embeddedFontLst>
    <p:embeddedFont>
      <p:font typeface="Gowun Batang" pitchFamily="2" charset="-127"/>
      <p:regular r:id="rId13"/>
      <p:bold r:id="rId14"/>
    </p:embeddedFont>
    <p:embeddedFont>
      <p:font typeface="Kim jung chul Script Regular" panose="03050500000000000000" pitchFamily="66" charset="-127"/>
      <p:regular r:id="rId15"/>
    </p:embeddedFont>
    <p:embeddedFont>
      <p:font typeface="Pretendard Light" panose="020B0600000101010101" charset="-127"/>
      <p:regular r:id="rId16"/>
    </p:embeddedFont>
    <p:embeddedFont>
      <p:font typeface="Pretendard Medium" panose="020B0600000101010101" charset="-127"/>
      <p:bold r:id="rId17"/>
    </p:embeddedFont>
    <p:embeddedFont>
      <p:font typeface="Pretendard SemiBold" panose="020B0600000101010101" charset="-127"/>
      <p:bold r:id="rId18"/>
    </p:embeddedFont>
    <p:embeddedFont>
      <p:font typeface="SUITE" pitchFamily="2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Istok Web" panose="020F0603030403020204" pitchFamily="34" charset="0"/>
      <p:regular r:id="rId25"/>
      <p:bold r:id="rId26"/>
      <p:italic r:id="rId27"/>
      <p:boldItalic r:id="rId28"/>
    </p:embeddedFont>
    <p:embeddedFont>
      <p:font typeface="Noto Sans" panose="020B0502040504020204" pitchFamily="34" charset="0"/>
      <p:regular r:id="rId29"/>
      <p:bold r:id="rId30"/>
      <p:italic r:id="rId31"/>
      <p:boldItalic r:id="rId32"/>
    </p:embeddedFont>
    <p:embeddedFont>
      <p:font typeface="Noto Sans KR Medium" panose="020B0200000000000000" pitchFamily="50" charset="-127"/>
      <p:regular r:id="rId33"/>
    </p:embeddedFont>
    <p:embeddedFont>
      <p:font typeface="Play" panose="00000500000000000000" pitchFamily="2" charset="0"/>
      <p:regular r:id="rId34"/>
      <p:bold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WebSubsetFont" panose="02020603020101020101" pitchFamily="18" charset="-127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FFC72C"/>
    <a:srgbClr val="F6F6F6"/>
    <a:srgbClr val="D9D9D9"/>
    <a:srgbClr val="002264"/>
    <a:srgbClr val="F0F0F0"/>
    <a:srgbClr val="255378"/>
    <a:srgbClr val="8F8F8F"/>
    <a:srgbClr val="4E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font" Target="fonts/font27.fntdata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font" Target="fonts/font2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Relationship Id="rId20" Type="http://schemas.openxmlformats.org/officeDocument/2006/relationships/font" Target="fonts/font8.fntdata"/><Relationship Id="rId41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0DD1208-C17F-4E17-8CA6-BB179537B4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600" y="393700"/>
            <a:ext cx="17322800" cy="949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0" y="3143250"/>
            <a:ext cx="12179300" cy="400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12600" b="0" i="0" u="none" strike="noStrike" dirty="0">
                <a:solidFill>
                  <a:srgbClr val="000000"/>
                </a:solidFill>
                <a:ea typeface="Pretendard Bold"/>
              </a:rPr>
              <a:t>KIM JUEUN</a:t>
            </a:r>
          </a:p>
          <a:p>
            <a:pPr lvl="0" algn="ctr"/>
            <a:r>
              <a:rPr lang="en-US" altLang="ko-KR" sz="12600" dirty="0">
                <a:solidFill>
                  <a:srgbClr val="000000"/>
                </a:solidFill>
                <a:ea typeface="Pretendard Bold"/>
              </a:rPr>
              <a:t>PORTFOLIO</a:t>
            </a:r>
            <a:endParaRPr lang="ko-KR" altLang="ko-KR" sz="126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00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93700"/>
            <a:ext cx="17322800" cy="949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6807200"/>
            <a:ext cx="16294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1066800" y="6807200"/>
            <a:ext cx="16281400" cy="2527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394200" y="5029200"/>
            <a:ext cx="9512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검토해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주셔서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감사합니다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상담을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원하실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경우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하기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연락처로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문의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부탁드립니다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400" y="6375400"/>
            <a:ext cx="47752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34200" y="6553200"/>
            <a:ext cx="443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en-US" sz="2200" b="0" i="0" u="none" strike="noStrike" spc="500">
                <a:solidFill>
                  <a:srgbClr val="000000"/>
                </a:solidFill>
                <a:latin typeface="Pretendard SemiBold"/>
              </a:rPr>
              <a:t>MIRI COMPANY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7721600"/>
            <a:ext cx="762000" cy="762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11700" y="7937500"/>
            <a:ext cx="2273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070.1234.5678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900" y="7721600"/>
            <a:ext cx="762000" cy="762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521700" y="7937500"/>
            <a:ext cx="2362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mirikim@company.com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9200" y="7721600"/>
            <a:ext cx="762000" cy="76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1300" y="7886700"/>
            <a:ext cx="2794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8100" y="7797800"/>
            <a:ext cx="596900" cy="596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18900" y="7899400"/>
            <a:ext cx="469900" cy="406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242800" y="7937500"/>
            <a:ext cx="2273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yoursitehere.com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08300" y="2438400"/>
            <a:ext cx="12471400" cy="229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2900" b="0" i="0" u="none" strike="noStrike">
                <a:solidFill>
                  <a:srgbClr val="000000"/>
                </a:solidFill>
                <a:latin typeface="Pretendard Semi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21" name="Picture 2" descr="프로필 사진">
            <a:extLst>
              <a:ext uri="{FF2B5EF4-FFF2-40B4-BE49-F238E27FC236}">
                <a16:creationId xmlns:a16="http://schemas.microsoft.com/office/drawing/2014/main" id="{C3EC001A-639E-4BB4-B785-8E347185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01" y="3438456"/>
            <a:ext cx="4105286" cy="4105286"/>
          </a:xfrm>
          <a:prstGeom prst="ellipse">
            <a:avLst/>
          </a:prstGeom>
          <a:ln w="63500" cap="rnd">
            <a:noFill/>
          </a:ln>
          <a:effectLst>
            <a:glow rad="609600">
              <a:schemeClr val="bg1">
                <a:lumMod val="50000"/>
                <a:alpha val="1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8A3EF5-CA72-4C1B-969E-302713032FEA}"/>
              </a:ext>
            </a:extLst>
          </p:cNvPr>
          <p:cNvSpPr txBox="1"/>
          <p:nvPr/>
        </p:nvSpPr>
        <p:spPr>
          <a:xfrm>
            <a:off x="8695873" y="2920196"/>
            <a:ext cx="65104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즐겁게 배우며 계속 성장하는</a:t>
            </a:r>
          </a:p>
          <a:p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퍼블리셔 김주은입니다.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7BEBBD-9899-4AB5-B04A-32D5BC852C71}"/>
              </a:ext>
            </a:extLst>
          </p:cNvPr>
          <p:cNvSpPr txBox="1"/>
          <p:nvPr/>
        </p:nvSpPr>
        <p:spPr>
          <a:xfrm>
            <a:off x="8695873" y="4497169"/>
            <a:ext cx="6234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Pretendard Medium" panose="020B0600000101010101" charset="-127"/>
                <a:ea typeface="Pretendard Medium" panose="020B0600000101010101" charset="-127"/>
              </a:rPr>
              <a:t>UIUX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Medium" panose="020B0600000101010101" charset="-127"/>
                <a:ea typeface="Pretendard Medium" panose="020B0600000101010101" charset="-127"/>
              </a:rPr>
              <a:t>반응형 웹디자인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Medium" panose="020B0600000101010101" charset="-127"/>
                <a:ea typeface="Pretendard Medium" panose="020B0600000101010101" charset="-127"/>
              </a:rPr>
              <a:t>&amp; 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 Medium" panose="020B0600000101010101" charset="-127"/>
                <a:ea typeface="Pretendard Medium" panose="020B0600000101010101" charset="-127"/>
              </a:rPr>
              <a:t>웹퍼블리셔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 Medium" panose="020B0600000101010101" charset="-127"/>
                <a:ea typeface="Pretendard Medium" panose="020B0600000101010101" charset="-127"/>
              </a:rPr>
              <a:t>프론트엔드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Medium" panose="020B0600000101010101" charset="-127"/>
                <a:ea typeface="Pretendard Medium" panose="020B0600000101010101" charset="-127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Medium" panose="020B0600000101010101" charset="-127"/>
                <a:ea typeface="Pretendard Medium" panose="020B0600000101010101" charset="-127"/>
              </a:rPr>
              <a:t>양성수료</a:t>
            </a:r>
          </a:p>
          <a:p>
            <a:pPr algn="l"/>
            <a:r>
              <a:rPr lang="en-US" altLang="ko-KR" b="0" i="0" dirty="0">
                <a:solidFill>
                  <a:srgbClr val="444444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2024. 12. 27 ~ 2025. 05. 27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BB0E99-7EDA-4FF7-82EE-E8A6E9EADEB3}"/>
              </a:ext>
            </a:extLst>
          </p:cNvPr>
          <p:cNvGrpSpPr/>
          <p:nvPr/>
        </p:nvGrpSpPr>
        <p:grpSpPr>
          <a:xfrm>
            <a:off x="8695873" y="7048500"/>
            <a:ext cx="6059851" cy="849276"/>
            <a:chOff x="6900607" y="6532812"/>
            <a:chExt cx="6059851" cy="84927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22C8C4F-4803-4154-9179-83C792111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182" y="6532812"/>
              <a:ext cx="849276" cy="84927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F8315FC-4C25-4D59-9686-3951456C1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9067" y="6532812"/>
              <a:ext cx="849276" cy="84927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29DFD12-5F94-4C05-B2B5-D3836A7E6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6952" y="6532812"/>
              <a:ext cx="849276" cy="84927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FA80906-81AC-4842-A04B-A01E45C28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4837" y="6532812"/>
              <a:ext cx="849276" cy="84927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67FF88E-0002-4A1E-AE2D-9A80238C4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722" y="6532812"/>
              <a:ext cx="849276" cy="84927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FE24117-74F8-4B97-AB76-10CD3EF49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0607" y="6532812"/>
              <a:ext cx="849276" cy="849276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E0DCD90-0792-46C4-A289-500FBFA37FC5}"/>
              </a:ext>
            </a:extLst>
          </p:cNvPr>
          <p:cNvSpPr txBox="1"/>
          <p:nvPr/>
        </p:nvSpPr>
        <p:spPr>
          <a:xfrm>
            <a:off x="8695873" y="5339036"/>
            <a:ext cx="623454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Pretendard Medium" panose="020B0600000101010101" charset="-127"/>
                <a:ea typeface="Pretendard Medium" panose="020B0600000101010101" charset="-127"/>
              </a:rPr>
              <a:t>자격증</a:t>
            </a:r>
          </a:p>
          <a:p>
            <a:pPr algn="l"/>
            <a:r>
              <a:rPr lang="ko-KR" altLang="en-US" i="0" dirty="0">
                <a:solidFill>
                  <a:srgbClr val="4E4E4E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웹디자인기능사</a:t>
            </a:r>
          </a:p>
          <a:p>
            <a:pPr algn="l"/>
            <a:r>
              <a:rPr lang="ko-KR" altLang="en-US" i="0" dirty="0">
                <a:solidFill>
                  <a:srgbClr val="4E4E4E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정보처리산업기사</a:t>
            </a:r>
          </a:p>
          <a:p>
            <a:pPr algn="l"/>
            <a:r>
              <a:rPr lang="ko-KR" altLang="en-US" i="0" dirty="0">
                <a:solidFill>
                  <a:srgbClr val="4E4E4E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컴퓨터활용능력</a:t>
            </a:r>
            <a:r>
              <a:rPr lang="en-US" altLang="ko-KR" i="0" dirty="0">
                <a:solidFill>
                  <a:srgbClr val="4E4E4E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2</a:t>
            </a:r>
            <a:r>
              <a:rPr lang="ko-KR" altLang="en-US" i="0" dirty="0">
                <a:solidFill>
                  <a:srgbClr val="4E4E4E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급</a:t>
            </a:r>
            <a:endParaRPr lang="en-US" altLang="ko-KR" i="0" dirty="0">
              <a:solidFill>
                <a:srgbClr val="4E4E4E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3DC779-DFF9-4012-BD51-DB29F9934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34" y="3162300"/>
            <a:ext cx="6624366" cy="52200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9" y="1174750"/>
            <a:ext cx="3962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b="0" i="0" u="none" strike="noStrike" dirty="0">
                <a:solidFill>
                  <a:srgbClr val="000000"/>
                </a:solidFill>
                <a:ea typeface="Pretendard SemiBold"/>
              </a:rPr>
              <a:t>극동건설</a:t>
            </a:r>
            <a:endParaRPr lang="ko-KR" sz="58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6096000" cy="142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Swiper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라이브러리를 활용한 슬라이드 커스터마이징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텍스트 애니메이션 효과</a:t>
            </a:r>
          </a:p>
          <a:p>
            <a:pPr algn="l">
              <a:lnSpc>
                <a:spcPct val="150000"/>
              </a:lnSpc>
            </a:pP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javascript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이용한 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탭메뉴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효과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54EECD-CDEA-494E-BBFF-1E41127E0861}"/>
              </a:ext>
            </a:extLst>
          </p:cNvPr>
          <p:cNvGrpSpPr/>
          <p:nvPr/>
        </p:nvGrpSpPr>
        <p:grpSpPr>
          <a:xfrm>
            <a:off x="9859833" y="7189824"/>
            <a:ext cx="2933506" cy="849276"/>
            <a:chOff x="8695873" y="7048500"/>
            <a:chExt cx="2933506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103" y="70485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988" y="70485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873" y="7048500"/>
              <a:ext cx="849276" cy="849276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14199B-A326-4556-8858-50C728870D4C}"/>
              </a:ext>
            </a:extLst>
          </p:cNvPr>
          <p:cNvGrpSpPr/>
          <p:nvPr/>
        </p:nvGrpSpPr>
        <p:grpSpPr>
          <a:xfrm>
            <a:off x="9711418" y="3086100"/>
            <a:ext cx="4724400" cy="838200"/>
            <a:chOff x="9711418" y="2993571"/>
            <a:chExt cx="4724400" cy="8382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1D0D16-1F2F-4CB7-82C5-17F6E930957F}"/>
                </a:ext>
              </a:extLst>
            </p:cNvPr>
            <p:cNvSpPr txBox="1"/>
            <p:nvPr/>
          </p:nvSpPr>
          <p:spPr>
            <a:xfrm>
              <a:off x="9711418" y="2993571"/>
              <a:ext cx="47244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index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+ </a:t>
              </a:r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subpage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2개(회사소개, 주요사업)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8AA367-0E20-46A0-822C-EF2B6175D233}"/>
                </a:ext>
              </a:extLst>
            </p:cNvPr>
            <p:cNvSpPr txBox="1"/>
            <p:nvPr/>
          </p:nvSpPr>
          <p:spPr>
            <a:xfrm>
              <a:off x="9711418" y="3431661"/>
              <a:ext cx="23810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4E4E4E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2025.02 ~ 2025.03</a:t>
              </a:r>
              <a:endParaRPr lang="ko-KR" altLang="en-US" sz="20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1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519AC-F1B0-466A-AF75-AFFD62112F26}"/>
              </a:ext>
            </a:extLst>
          </p:cNvPr>
          <p:cNvSpPr txBox="1"/>
          <p:nvPr/>
        </p:nvSpPr>
        <p:spPr>
          <a:xfrm>
            <a:off x="1676400" y="1264749"/>
            <a:ext cx="53513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u="sng" dirty="0">
                <a:effectLst/>
              </a:rPr>
              <a:t>TYPOGRAPHY</a:t>
            </a:r>
            <a:endParaRPr lang="ko-KR" altLang="en-US" sz="6000" i="1" u="sng" spc="-150" dirty="0">
              <a:latin typeface="Istok Web" panose="020F0603030403020204" pitchFamily="34" charset="0"/>
              <a:ea typeface="나눔바른고딕 Light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58FBA2-154B-4BD2-9F20-83050BBD87C6}"/>
              </a:ext>
            </a:extLst>
          </p:cNvPr>
          <p:cNvSpPr txBox="1"/>
          <p:nvPr/>
        </p:nvSpPr>
        <p:spPr>
          <a:xfrm>
            <a:off x="1676400" y="4914900"/>
            <a:ext cx="61560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u="sng" dirty="0">
                <a:effectLst/>
              </a:rPr>
              <a:t>COLOR PALETTE</a:t>
            </a:r>
            <a:endParaRPr lang="ko-KR" altLang="en-US" sz="6000" i="1" u="sng" spc="-150" dirty="0">
              <a:latin typeface="Istok Web" panose="020F0603030403020204" pitchFamily="34" charset="0"/>
              <a:ea typeface="나눔바른고딕 Light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44112F-4628-476A-AAC4-4A9328A0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553106"/>
            <a:ext cx="2773371" cy="14096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0F8C68-829D-4636-9D23-545D575BB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905" y="6553106"/>
            <a:ext cx="2773371" cy="140960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0F5006E-EE82-4224-91DC-F6C18A5B3B69}"/>
              </a:ext>
            </a:extLst>
          </p:cNvPr>
          <p:cNvGrpSpPr/>
          <p:nvPr/>
        </p:nvGrpSpPr>
        <p:grpSpPr>
          <a:xfrm>
            <a:off x="1676400" y="6553106"/>
            <a:ext cx="7490714" cy="1820607"/>
            <a:chOff x="1837841" y="6553106"/>
            <a:chExt cx="7490714" cy="1820607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D7CBD4C-E3F8-4915-B419-3E029703C233}"/>
                </a:ext>
              </a:extLst>
            </p:cNvPr>
            <p:cNvGrpSpPr/>
            <p:nvPr/>
          </p:nvGrpSpPr>
          <p:grpSpPr>
            <a:xfrm>
              <a:off x="1837841" y="6553106"/>
              <a:ext cx="1484866" cy="1820607"/>
              <a:chOff x="1837841" y="6589643"/>
              <a:chExt cx="1484866" cy="1820607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AF35F948-8541-46AD-B211-61E29C3922F4}"/>
                  </a:ext>
                </a:extLst>
              </p:cNvPr>
              <p:cNvSpPr/>
              <p:nvPr/>
            </p:nvSpPr>
            <p:spPr>
              <a:xfrm>
                <a:off x="1983927" y="6589643"/>
                <a:ext cx="1192695" cy="1192695"/>
              </a:xfrm>
              <a:prstGeom prst="ellipse">
                <a:avLst/>
              </a:prstGeom>
              <a:solidFill>
                <a:srgbClr val="0022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CE203A-6C04-45B4-9667-39E298E6738C}"/>
                  </a:ext>
                </a:extLst>
              </p:cNvPr>
              <p:cNvSpPr txBox="1"/>
              <p:nvPr/>
            </p:nvSpPr>
            <p:spPr>
              <a:xfrm>
                <a:off x="1837841" y="7933196"/>
                <a:ext cx="1484866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500" dirty="0">
                    <a:latin typeface="Roboto" panose="02000000000000000000" pitchFamily="2" charset="0"/>
                    <a:ea typeface="Roboto" panose="02000000000000000000" pitchFamily="2" charset="0"/>
                  </a:rPr>
                  <a:t>#002264</a:t>
                </a:r>
                <a:endParaRPr lang="ko-KR" altLang="en-US" sz="2500" dirty="0">
                  <a:latin typeface="Roboto" panose="02000000000000000000" pitchFamily="2" charset="0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BDC81C3-148E-4ABC-903A-8D5DAA986EF4}"/>
                </a:ext>
              </a:extLst>
            </p:cNvPr>
            <p:cNvGrpSpPr/>
            <p:nvPr/>
          </p:nvGrpSpPr>
          <p:grpSpPr>
            <a:xfrm>
              <a:off x="3869641" y="6553106"/>
              <a:ext cx="1484866" cy="1818950"/>
              <a:chOff x="3845438" y="6589643"/>
              <a:chExt cx="1484866" cy="1818950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C25F265-AF69-47BB-B928-D6171B0ADD8C}"/>
                  </a:ext>
                </a:extLst>
              </p:cNvPr>
              <p:cNvSpPr/>
              <p:nvPr/>
            </p:nvSpPr>
            <p:spPr>
              <a:xfrm>
                <a:off x="3991524" y="6589643"/>
                <a:ext cx="1192695" cy="1192695"/>
              </a:xfrm>
              <a:prstGeom prst="ellipse">
                <a:avLst/>
              </a:prstGeom>
              <a:solidFill>
                <a:srgbClr val="2553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9560F-C68D-4703-B69F-8B71E2132AAA}"/>
                  </a:ext>
                </a:extLst>
              </p:cNvPr>
              <p:cNvSpPr txBox="1"/>
              <p:nvPr/>
            </p:nvSpPr>
            <p:spPr>
              <a:xfrm>
                <a:off x="3845438" y="7931539"/>
                <a:ext cx="1484866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500" dirty="0">
                    <a:latin typeface="Roboto" panose="02000000000000000000" pitchFamily="2" charset="0"/>
                    <a:ea typeface="Roboto" panose="02000000000000000000" pitchFamily="2" charset="0"/>
                  </a:rPr>
                  <a:t>#255378</a:t>
                </a:r>
                <a:endParaRPr lang="ko-KR" altLang="en-US" sz="2500" dirty="0">
                  <a:latin typeface="Roboto" panose="02000000000000000000" pitchFamily="2" charset="0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1FFA997-5A8D-4F4A-8B8E-0B4507FA3CC0}"/>
                </a:ext>
              </a:extLst>
            </p:cNvPr>
            <p:cNvGrpSpPr/>
            <p:nvPr/>
          </p:nvGrpSpPr>
          <p:grpSpPr>
            <a:xfrm>
              <a:off x="5901441" y="6553106"/>
              <a:ext cx="1266172" cy="1820607"/>
              <a:chOff x="5816296" y="6553106"/>
              <a:chExt cx="1266172" cy="1820607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F0E5EF4-5D75-4B87-A97E-F23E3CBB4F8D}"/>
                  </a:ext>
                </a:extLst>
              </p:cNvPr>
              <p:cNvSpPr/>
              <p:nvPr/>
            </p:nvSpPr>
            <p:spPr>
              <a:xfrm>
                <a:off x="5853035" y="6553106"/>
                <a:ext cx="1192695" cy="1192695"/>
              </a:xfrm>
              <a:prstGeom prst="ellipse">
                <a:avLst/>
              </a:prstGeom>
              <a:solidFill>
                <a:srgbClr val="F0F0F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13C47B-71C5-4639-B456-BE4719CC5E12}"/>
                  </a:ext>
                </a:extLst>
              </p:cNvPr>
              <p:cNvSpPr txBox="1"/>
              <p:nvPr/>
            </p:nvSpPr>
            <p:spPr>
              <a:xfrm>
                <a:off x="5816296" y="7896659"/>
                <a:ext cx="12661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500" dirty="0">
                    <a:latin typeface="Roboto" panose="02000000000000000000" pitchFamily="2" charset="0"/>
                    <a:ea typeface="Roboto" panose="02000000000000000000" pitchFamily="2" charset="0"/>
                  </a:rPr>
                  <a:t>#f0f0f0</a:t>
                </a:r>
                <a:endParaRPr lang="ko-KR" altLang="en-US" sz="2500" dirty="0">
                  <a:latin typeface="Roboto" panose="02000000000000000000" pitchFamily="2" charset="0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F93400A-85B2-4734-8810-C470B0AC16F2}"/>
                </a:ext>
              </a:extLst>
            </p:cNvPr>
            <p:cNvGrpSpPr/>
            <p:nvPr/>
          </p:nvGrpSpPr>
          <p:grpSpPr>
            <a:xfrm>
              <a:off x="7714546" y="6553106"/>
              <a:ext cx="1614009" cy="1807447"/>
              <a:chOff x="8139591" y="7124697"/>
              <a:chExt cx="1614009" cy="1807447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9D17A01B-6A44-4E86-AD08-79ADBF8D7126}"/>
                  </a:ext>
                </a:extLst>
              </p:cNvPr>
              <p:cNvSpPr/>
              <p:nvPr/>
            </p:nvSpPr>
            <p:spPr>
              <a:xfrm>
                <a:off x="8350248" y="7124697"/>
                <a:ext cx="1192695" cy="1192695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2F58B9-972A-4B39-9D37-981A4DB110E6}"/>
                  </a:ext>
                </a:extLst>
              </p:cNvPr>
              <p:cNvSpPr txBox="1"/>
              <p:nvPr/>
            </p:nvSpPr>
            <p:spPr>
              <a:xfrm>
                <a:off x="8139591" y="8455090"/>
                <a:ext cx="1614009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500" dirty="0">
                    <a:latin typeface="Roboto" panose="02000000000000000000" pitchFamily="2" charset="0"/>
                    <a:ea typeface="Roboto" panose="02000000000000000000" pitchFamily="2" charset="0"/>
                  </a:rPr>
                  <a:t>#D9D9D9</a:t>
                </a:r>
                <a:endParaRPr lang="ko-KR" altLang="en-US" sz="2500" dirty="0">
                  <a:latin typeface="Roboto" panose="02000000000000000000" pitchFamily="2" charset="0"/>
                  <a:ea typeface="Noto Sans KR Medium" panose="020B0200000000000000" pitchFamily="50" charset="-127"/>
                </a:endParaRP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4A15F82-A27C-4F41-8779-D55368D634B5}"/>
              </a:ext>
            </a:extLst>
          </p:cNvPr>
          <p:cNvGrpSpPr/>
          <p:nvPr/>
        </p:nvGrpSpPr>
        <p:grpSpPr>
          <a:xfrm>
            <a:off x="1718321" y="2748403"/>
            <a:ext cx="2628900" cy="1099697"/>
            <a:chOff x="1773382" y="3068751"/>
            <a:chExt cx="2628900" cy="10996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3935F1-9A20-4CBA-8D94-F38F8910D77B}"/>
                </a:ext>
              </a:extLst>
            </p:cNvPr>
            <p:cNvSpPr txBox="1"/>
            <p:nvPr/>
          </p:nvSpPr>
          <p:spPr>
            <a:xfrm>
              <a:off x="1773382" y="3068751"/>
              <a:ext cx="262890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000" dirty="0" err="1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Noto</a:t>
              </a:r>
              <a:r>
                <a:rPr lang="ko-KR" altLang="en-US" sz="30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</a:t>
              </a:r>
              <a:r>
                <a:rPr lang="ko-KR" altLang="en-US" sz="3000" dirty="0" err="1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sans</a:t>
              </a:r>
              <a:r>
                <a:rPr lang="ko-KR" altLang="en-US" sz="30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</a:t>
              </a:r>
              <a:r>
                <a:rPr lang="ko-KR" altLang="en-US" sz="3000" dirty="0" err="1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Kr</a:t>
              </a:r>
              <a:endParaRPr lang="ko-KR" altLang="en-US" sz="30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B716A8-16DD-487D-A8F6-EA942A49D858}"/>
                </a:ext>
              </a:extLst>
            </p:cNvPr>
            <p:cNvSpPr txBox="1"/>
            <p:nvPr/>
          </p:nvSpPr>
          <p:spPr>
            <a:xfrm>
              <a:off x="1773382" y="3691394"/>
              <a:ext cx="2628900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Font</a:t>
              </a:r>
              <a:r>
                <a:rPr lang="ko-KR" altLang="en-US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</a:t>
              </a:r>
              <a:r>
                <a:rPr lang="en-US" altLang="ko-KR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style</a:t>
              </a:r>
              <a:endParaRPr lang="ko-KR" altLang="en-US" sz="25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3DBE384-D4E7-43B6-8DEC-5E7AD4CE8E29}"/>
              </a:ext>
            </a:extLst>
          </p:cNvPr>
          <p:cNvGrpSpPr/>
          <p:nvPr/>
        </p:nvGrpSpPr>
        <p:grpSpPr>
          <a:xfrm>
            <a:off x="4828403" y="2748403"/>
            <a:ext cx="1928850" cy="1099697"/>
            <a:chOff x="4776750" y="3068751"/>
            <a:chExt cx="1928850" cy="10996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4A9BBA-6405-458D-9CFD-500FF2B7199C}"/>
                </a:ext>
              </a:extLst>
            </p:cNvPr>
            <p:cNvSpPr txBox="1"/>
            <p:nvPr/>
          </p:nvSpPr>
          <p:spPr>
            <a:xfrm>
              <a:off x="4797287" y="3068751"/>
              <a:ext cx="1419225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000" dirty="0" err="1">
                  <a:latin typeface="Roboto" panose="02000000000000000000" pitchFamily="2" charset="0"/>
                  <a:ea typeface="Roboto" panose="02000000000000000000" pitchFamily="2" charset="0"/>
                </a:rPr>
                <a:t>roboto</a:t>
              </a:r>
              <a:endParaRPr lang="ko-KR" altLang="en-US" sz="3000" dirty="0">
                <a:latin typeface="Roboto" panose="02000000000000000000" pitchFamily="2" charset="0"/>
                <a:ea typeface="Noto Sans KR Medium" panose="020B02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5CC0CE-318B-4418-8B05-13AD76450705}"/>
                </a:ext>
              </a:extLst>
            </p:cNvPr>
            <p:cNvSpPr txBox="1"/>
            <p:nvPr/>
          </p:nvSpPr>
          <p:spPr>
            <a:xfrm>
              <a:off x="4776750" y="3691394"/>
              <a:ext cx="1928850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500" dirty="0">
                  <a:latin typeface="Roboto" panose="02000000000000000000" pitchFamily="2" charset="0"/>
                  <a:ea typeface="Roboto" panose="02000000000000000000" pitchFamily="2" charset="0"/>
                </a:rPr>
                <a:t>Font style</a:t>
              </a:r>
              <a:endParaRPr lang="ko-KR" altLang="en-US" sz="2500" dirty="0">
                <a:latin typeface="Roboto" panose="02000000000000000000" pitchFamily="2" charset="0"/>
                <a:ea typeface="Noto Sans KR Medium" panose="020B0200000000000000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7EB8E26-9F98-417C-9930-44FAC7315327}"/>
              </a:ext>
            </a:extLst>
          </p:cNvPr>
          <p:cNvGrpSpPr/>
          <p:nvPr/>
        </p:nvGrpSpPr>
        <p:grpSpPr>
          <a:xfrm>
            <a:off x="7238435" y="2689552"/>
            <a:ext cx="2227683" cy="1158548"/>
            <a:chOff x="6611516" y="3009900"/>
            <a:chExt cx="2227683" cy="11585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2821D9-7C69-4A2B-99F2-9D55C66A215E}"/>
                </a:ext>
              </a:extLst>
            </p:cNvPr>
            <p:cNvSpPr txBox="1"/>
            <p:nvPr/>
          </p:nvSpPr>
          <p:spPr>
            <a:xfrm>
              <a:off x="6611517" y="3009900"/>
              <a:ext cx="916132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000" dirty="0">
                  <a:latin typeface="Play" panose="00000500000000000000" pitchFamily="2" charset="0"/>
                  <a:ea typeface="Noto Sans KR Medium" panose="020B0200000000000000" pitchFamily="50" charset="-127"/>
                </a:rPr>
                <a:t>play</a:t>
              </a:r>
              <a:endParaRPr lang="ko-KR" altLang="en-US" sz="3000" dirty="0">
                <a:latin typeface="Play" panose="00000500000000000000" pitchFamily="2" charset="0"/>
                <a:ea typeface="Noto Sans KR Medium" panose="020B02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CE7C0B-A306-4B20-86F1-B7E7CBCFEB9D}"/>
                </a:ext>
              </a:extLst>
            </p:cNvPr>
            <p:cNvSpPr txBox="1"/>
            <p:nvPr/>
          </p:nvSpPr>
          <p:spPr>
            <a:xfrm>
              <a:off x="6611516" y="3691394"/>
              <a:ext cx="2227683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500" dirty="0">
                  <a:latin typeface="Play" panose="00000500000000000000" pitchFamily="2" charset="0"/>
                  <a:ea typeface="Noto Sans KR Medium" panose="020B0200000000000000" pitchFamily="50" charset="-127"/>
                </a:rPr>
                <a:t>Font style</a:t>
              </a:r>
              <a:endParaRPr lang="ko-KR" altLang="en-US" sz="2500" dirty="0">
                <a:latin typeface="Play" panose="00000500000000000000" pitchFamily="2" charset="0"/>
                <a:ea typeface="Noto Sans KR Medium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69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9" y="1174750"/>
            <a:ext cx="3962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dirty="0">
                <a:solidFill>
                  <a:srgbClr val="000000"/>
                </a:solidFill>
                <a:ea typeface="Pretendard SemiBold"/>
              </a:rPr>
              <a:t>노랑풍선</a:t>
            </a:r>
            <a:endParaRPr lang="ko-KR" sz="58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6096000" cy="142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동영상 배경을 활용한 메인 비주얼 구현</a:t>
            </a:r>
            <a:endParaRPr lang="en-US" altLang="ko-KR" sz="2000" b="0" i="0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AOS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이용한 애니메이션 효과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디바이스 환경에 따른 반응형으로 제작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14199B-A326-4556-8858-50C728870D4C}"/>
              </a:ext>
            </a:extLst>
          </p:cNvPr>
          <p:cNvGrpSpPr/>
          <p:nvPr/>
        </p:nvGrpSpPr>
        <p:grpSpPr>
          <a:xfrm>
            <a:off x="9711418" y="2990790"/>
            <a:ext cx="4724400" cy="857310"/>
            <a:chOff x="9711418" y="2993571"/>
            <a:chExt cx="4724400" cy="8573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1D0D16-1F2F-4CB7-82C5-17F6E930957F}"/>
                </a:ext>
              </a:extLst>
            </p:cNvPr>
            <p:cNvSpPr txBox="1"/>
            <p:nvPr/>
          </p:nvSpPr>
          <p:spPr>
            <a:xfrm>
              <a:off x="9711418" y="2993571"/>
              <a:ext cx="47244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index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+ </a:t>
              </a:r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subpage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2개(회사소개, 투자정보)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8AA367-0E20-46A0-822C-EF2B6175D233}"/>
                </a:ext>
              </a:extLst>
            </p:cNvPr>
            <p:cNvSpPr txBox="1"/>
            <p:nvPr/>
          </p:nvSpPr>
          <p:spPr>
            <a:xfrm>
              <a:off x="9711418" y="3450771"/>
              <a:ext cx="23810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4E4E4E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2025.03 ~ 2025.04</a:t>
              </a:r>
              <a:endParaRPr lang="ko-KR" altLang="en-US" sz="20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3DF2E-F9C9-46A3-ABD2-0E7F27F7412B}"/>
              </a:ext>
            </a:extLst>
          </p:cNvPr>
          <p:cNvGrpSpPr/>
          <p:nvPr/>
        </p:nvGrpSpPr>
        <p:grpSpPr>
          <a:xfrm>
            <a:off x="9859833" y="7048500"/>
            <a:ext cx="3975621" cy="849276"/>
            <a:chOff x="9859833" y="7200900"/>
            <a:chExt cx="3975621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063" y="72009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48" y="72009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833" y="7200900"/>
              <a:ext cx="849276" cy="849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11999C-0E4D-435F-9F1B-C7040A0D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178" y="7200900"/>
              <a:ext cx="849276" cy="84927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B20E93D-390B-4722-9155-2D1C5FA84E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09" y="3086100"/>
            <a:ext cx="6624365" cy="52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2D3B8F-0750-471A-BAA6-C06FCFCB08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66" y="4553748"/>
            <a:ext cx="1930822" cy="37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2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519AC-F1B0-466A-AF75-AFFD62112F26}"/>
              </a:ext>
            </a:extLst>
          </p:cNvPr>
          <p:cNvSpPr txBox="1"/>
          <p:nvPr/>
        </p:nvSpPr>
        <p:spPr>
          <a:xfrm>
            <a:off x="6929871" y="1589018"/>
            <a:ext cx="44282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u="sng" dirty="0">
                <a:effectLst/>
              </a:rPr>
              <a:t>TYPOGRAPHY</a:t>
            </a:r>
            <a:endParaRPr lang="ko-KR" altLang="en-US" sz="6000" i="1" u="sng" spc="-150" dirty="0">
              <a:latin typeface="Istok Web" panose="020F0603030403020204" pitchFamily="34" charset="0"/>
              <a:ea typeface="나눔바른고딕 Light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58FBA2-154B-4BD2-9F20-83050BBD87C6}"/>
              </a:ext>
            </a:extLst>
          </p:cNvPr>
          <p:cNvSpPr txBox="1"/>
          <p:nvPr/>
        </p:nvSpPr>
        <p:spPr>
          <a:xfrm>
            <a:off x="6527402" y="5239169"/>
            <a:ext cx="52331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u="sng" dirty="0">
                <a:effectLst/>
              </a:rPr>
              <a:t>COLOR PALETTE</a:t>
            </a:r>
            <a:endParaRPr lang="ko-KR" altLang="en-US" sz="6000" i="1" u="sng" spc="-150" dirty="0">
              <a:latin typeface="Istok Web" panose="020F0603030403020204" pitchFamily="34" charset="0"/>
              <a:ea typeface="나눔바른고딕 Light" panose="020B060302010102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F06D12E-A611-419E-A40C-E824B95B407D}"/>
              </a:ext>
            </a:extLst>
          </p:cNvPr>
          <p:cNvGrpSpPr/>
          <p:nvPr/>
        </p:nvGrpSpPr>
        <p:grpSpPr>
          <a:xfrm>
            <a:off x="7334777" y="6875718"/>
            <a:ext cx="3618447" cy="1820607"/>
            <a:chOff x="7528563" y="6875718"/>
            <a:chExt cx="3618447" cy="1820607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D7CBD4C-E3F8-4915-B419-3E029703C233}"/>
                </a:ext>
              </a:extLst>
            </p:cNvPr>
            <p:cNvGrpSpPr/>
            <p:nvPr/>
          </p:nvGrpSpPr>
          <p:grpSpPr>
            <a:xfrm>
              <a:off x="7528563" y="6875718"/>
              <a:ext cx="1484866" cy="1820607"/>
              <a:chOff x="1837841" y="6589643"/>
              <a:chExt cx="1484866" cy="1820607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AF35F948-8541-46AD-B211-61E29C3922F4}"/>
                  </a:ext>
                </a:extLst>
              </p:cNvPr>
              <p:cNvSpPr/>
              <p:nvPr/>
            </p:nvSpPr>
            <p:spPr>
              <a:xfrm>
                <a:off x="1983927" y="6589643"/>
                <a:ext cx="1192695" cy="1192695"/>
              </a:xfrm>
              <a:prstGeom prst="ellipse">
                <a:avLst/>
              </a:prstGeom>
              <a:solidFill>
                <a:srgbClr val="FFC7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CE203A-6C04-45B4-9667-39E298E6738C}"/>
                  </a:ext>
                </a:extLst>
              </p:cNvPr>
              <p:cNvSpPr txBox="1"/>
              <p:nvPr/>
            </p:nvSpPr>
            <p:spPr>
              <a:xfrm>
                <a:off x="1837841" y="7933196"/>
                <a:ext cx="1484866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500" dirty="0">
                    <a:latin typeface="Roboto" panose="02000000000000000000" pitchFamily="2" charset="0"/>
                    <a:ea typeface="Roboto" panose="02000000000000000000" pitchFamily="2" charset="0"/>
                  </a:rPr>
                  <a:t>#ffc72c</a:t>
                </a:r>
                <a:endParaRPr lang="ko-KR" altLang="en-US" sz="2500" dirty="0">
                  <a:latin typeface="Roboto" panose="02000000000000000000" pitchFamily="2" charset="0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BDC81C3-148E-4ABC-903A-8D5DAA986EF4}"/>
                </a:ext>
              </a:extLst>
            </p:cNvPr>
            <p:cNvGrpSpPr/>
            <p:nvPr/>
          </p:nvGrpSpPr>
          <p:grpSpPr>
            <a:xfrm>
              <a:off x="9662144" y="6875718"/>
              <a:ext cx="1484866" cy="1818950"/>
              <a:chOff x="6559554" y="6589643"/>
              <a:chExt cx="1484866" cy="1818950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C25F265-AF69-47BB-B928-D6171B0ADD8C}"/>
                  </a:ext>
                </a:extLst>
              </p:cNvPr>
              <p:cNvSpPr/>
              <p:nvPr/>
            </p:nvSpPr>
            <p:spPr>
              <a:xfrm>
                <a:off x="6705640" y="6589643"/>
                <a:ext cx="1192695" cy="1192695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9560F-C68D-4703-B69F-8B71E2132AAA}"/>
                  </a:ext>
                </a:extLst>
              </p:cNvPr>
              <p:cNvSpPr txBox="1"/>
              <p:nvPr/>
            </p:nvSpPr>
            <p:spPr>
              <a:xfrm>
                <a:off x="6559554" y="7931539"/>
                <a:ext cx="1484866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500" dirty="0">
                    <a:latin typeface="Roboto" panose="02000000000000000000" pitchFamily="2" charset="0"/>
                    <a:ea typeface="Roboto" panose="02000000000000000000" pitchFamily="2" charset="0"/>
                  </a:rPr>
                  <a:t>#dddddd</a:t>
                </a:r>
                <a:endParaRPr lang="ko-KR" altLang="en-US" sz="2500" dirty="0">
                  <a:latin typeface="Roboto" panose="02000000000000000000" pitchFamily="2" charset="0"/>
                  <a:ea typeface="Noto Sans KR Medium" panose="020B0200000000000000" pitchFamily="50" charset="-127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2F402E-62E3-42B4-99A3-9961A514F9B8}"/>
              </a:ext>
            </a:extLst>
          </p:cNvPr>
          <p:cNvGrpSpPr/>
          <p:nvPr/>
        </p:nvGrpSpPr>
        <p:grpSpPr>
          <a:xfrm>
            <a:off x="5353713" y="3072672"/>
            <a:ext cx="7580575" cy="1121720"/>
            <a:chOff x="1701003" y="2748403"/>
            <a:chExt cx="7580575" cy="112172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C4A15F82-A27C-4F41-8779-D55368D634B5}"/>
                </a:ext>
              </a:extLst>
            </p:cNvPr>
            <p:cNvGrpSpPr/>
            <p:nvPr/>
          </p:nvGrpSpPr>
          <p:grpSpPr>
            <a:xfrm>
              <a:off x="1701003" y="2748403"/>
              <a:ext cx="2628900" cy="1099697"/>
              <a:chOff x="1773382" y="3068751"/>
              <a:chExt cx="2628900" cy="109969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3935F1-9A20-4CBA-8D94-F38F8910D77B}"/>
                  </a:ext>
                </a:extLst>
              </p:cNvPr>
              <p:cNvSpPr txBox="1"/>
              <p:nvPr/>
            </p:nvSpPr>
            <p:spPr>
              <a:xfrm>
                <a:off x="1773382" y="3068751"/>
                <a:ext cx="262890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000" dirty="0" err="1"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Noto</a:t>
                </a:r>
                <a:r>
                  <a:rPr lang="ko-KR" altLang="en-US" sz="30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 </a:t>
                </a:r>
                <a:r>
                  <a:rPr lang="ko-KR" altLang="en-US" sz="3000" dirty="0" err="1"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sans</a:t>
                </a:r>
                <a:r>
                  <a:rPr lang="ko-KR" altLang="en-US" sz="30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 </a:t>
                </a:r>
                <a:r>
                  <a:rPr lang="ko-KR" altLang="en-US" sz="3000" dirty="0" err="1"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Kr</a:t>
                </a:r>
                <a:endParaRPr lang="ko-KR" altLang="en-US" sz="3000" dirty="0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EB716A8-16DD-487D-A8F6-EA942A49D858}"/>
                  </a:ext>
                </a:extLst>
              </p:cNvPr>
              <p:cNvSpPr txBox="1"/>
              <p:nvPr/>
            </p:nvSpPr>
            <p:spPr>
              <a:xfrm>
                <a:off x="1773382" y="3691394"/>
                <a:ext cx="262890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Font</a:t>
                </a:r>
                <a:r>
                  <a:rPr lang="ko-KR" altLang="en-US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 </a:t>
                </a:r>
                <a:r>
                  <a:rPr lang="en-US" altLang="ko-KR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style</a:t>
                </a:r>
                <a:endParaRPr lang="ko-KR" altLang="en-US" sz="2500" dirty="0"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3DBE384-D4E7-43B6-8DEC-5E7AD4CE8E29}"/>
                </a:ext>
              </a:extLst>
            </p:cNvPr>
            <p:cNvGrpSpPr/>
            <p:nvPr/>
          </p:nvGrpSpPr>
          <p:grpSpPr>
            <a:xfrm>
              <a:off x="4839077" y="2748403"/>
              <a:ext cx="2095124" cy="1121720"/>
              <a:chOff x="4797287" y="3068751"/>
              <a:chExt cx="1537213" cy="11217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4A9BBA-6405-458D-9CFD-500FF2B7199C}"/>
                  </a:ext>
                </a:extLst>
              </p:cNvPr>
              <p:cNvSpPr txBox="1"/>
              <p:nvPr/>
            </p:nvSpPr>
            <p:spPr>
              <a:xfrm>
                <a:off x="4797287" y="3068751"/>
                <a:ext cx="153721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3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Noto sans</a:t>
                </a:r>
                <a:endParaRPr lang="ko-KR" altLang="en-US" sz="3000" dirty="0">
                  <a:latin typeface="Noto Sans" panose="020B0502040504020204" pitchFamily="34" charset="0"/>
                  <a:ea typeface="Noto Sans KR Medium" panose="020B0200000000000000" pitchFamily="50" charset="-127"/>
                  <a:cs typeface="Noto Sans" panose="020B050204050402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5CC0CE-318B-4418-8B05-13AD76450705}"/>
                  </a:ext>
                </a:extLst>
              </p:cNvPr>
              <p:cNvSpPr txBox="1"/>
              <p:nvPr/>
            </p:nvSpPr>
            <p:spPr>
              <a:xfrm>
                <a:off x="4797287" y="3713417"/>
                <a:ext cx="128687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5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Font style</a:t>
                </a:r>
                <a:endParaRPr lang="ko-KR" altLang="en-US" sz="2500" dirty="0">
                  <a:latin typeface="Noto Sans" panose="020B0502040504020204" pitchFamily="34" charset="0"/>
                  <a:ea typeface="Noto Sans KR Medium" panose="020B0200000000000000" pitchFamily="50" charset="-127"/>
                  <a:cs typeface="Noto Sans" panose="020B0502040504020204" pitchFamily="34" charset="0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1336B89-AF9A-4549-ACB2-DEB4167E6E8B}"/>
                </a:ext>
              </a:extLst>
            </p:cNvPr>
            <p:cNvGrpSpPr/>
            <p:nvPr/>
          </p:nvGrpSpPr>
          <p:grpSpPr>
            <a:xfrm>
              <a:off x="7527650" y="2748403"/>
              <a:ext cx="1753928" cy="1121720"/>
              <a:chOff x="4797287" y="3068751"/>
              <a:chExt cx="1286874" cy="1121720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1B96E17-C04B-4AEF-A846-8E2F73BE2BB0}"/>
                  </a:ext>
                </a:extLst>
              </p:cNvPr>
              <p:cNvSpPr txBox="1"/>
              <p:nvPr/>
            </p:nvSpPr>
            <p:spPr>
              <a:xfrm>
                <a:off x="4797287" y="3068751"/>
                <a:ext cx="117505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000" dirty="0">
                    <a:latin typeface="WebSubsetFont" panose="02020603020101020101" pitchFamily="18" charset="-127"/>
                    <a:ea typeface="WebSubsetFont" panose="02020603020101020101" pitchFamily="18" charset="-127"/>
                    <a:cs typeface="Noto Sans" panose="020B0502040504020204" pitchFamily="34" charset="0"/>
                  </a:rPr>
                  <a:t>노랑풍선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AFCA71-96AA-42B8-9512-DAB281FA110D}"/>
                  </a:ext>
                </a:extLst>
              </p:cNvPr>
              <p:cNvSpPr txBox="1"/>
              <p:nvPr/>
            </p:nvSpPr>
            <p:spPr>
              <a:xfrm>
                <a:off x="4797287" y="3713417"/>
                <a:ext cx="128687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500" dirty="0">
                    <a:latin typeface="WebSubsetFont" panose="02020603020101020101" pitchFamily="18" charset="-127"/>
                    <a:ea typeface="WebSubsetFont" panose="02020603020101020101" pitchFamily="18" charset="-127"/>
                    <a:cs typeface="Noto Sans" panose="020B0502040504020204" pitchFamily="34" charset="0"/>
                  </a:rPr>
                  <a:t>Font style</a:t>
                </a:r>
                <a:endParaRPr lang="ko-KR" altLang="en-US" sz="2500" dirty="0">
                  <a:latin typeface="WebSubsetFont" panose="02020603020101020101" pitchFamily="18" charset="-127"/>
                  <a:ea typeface="WebSubsetFont" panose="02020603020101020101" pitchFamily="18" charset="-127"/>
                  <a:cs typeface="Noto Sans" panose="020B050204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9722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8" y="1174750"/>
            <a:ext cx="6199592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>
                <a:solidFill>
                  <a:srgbClr val="000000"/>
                </a:solidFill>
                <a:ea typeface="Pretendard SemiBold"/>
              </a:rPr>
              <a:t>페로 제도 관광사이트</a:t>
            </a:r>
            <a:endParaRPr lang="ko-KR" sz="58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6096000" cy="1883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기존 사이트와는 다른 디자인으로 제작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마우스 위치 기반의 배경 영상 움직임 효과</a:t>
            </a:r>
          </a:p>
          <a:p>
            <a:pPr algn="l">
              <a:lnSpc>
                <a:spcPct val="1500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Swiper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라이브러리를 활용한 슬라이드 커스터마이징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디바이스 환경에 따른 반응형으로 제작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14199B-A326-4556-8858-50C728870D4C}"/>
              </a:ext>
            </a:extLst>
          </p:cNvPr>
          <p:cNvGrpSpPr/>
          <p:nvPr/>
        </p:nvGrpSpPr>
        <p:grpSpPr>
          <a:xfrm>
            <a:off x="9711418" y="2990790"/>
            <a:ext cx="4724400" cy="857310"/>
            <a:chOff x="9711418" y="2993571"/>
            <a:chExt cx="4724400" cy="8573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1D0D16-1F2F-4CB7-82C5-17F6E930957F}"/>
                </a:ext>
              </a:extLst>
            </p:cNvPr>
            <p:cNvSpPr txBox="1"/>
            <p:nvPr/>
          </p:nvSpPr>
          <p:spPr>
            <a:xfrm>
              <a:off x="9711418" y="2993571"/>
              <a:ext cx="47244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index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+ </a:t>
              </a:r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subpage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2개(회사소개, 투자정보)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8AA367-0E20-46A0-822C-EF2B6175D233}"/>
                </a:ext>
              </a:extLst>
            </p:cNvPr>
            <p:cNvSpPr txBox="1"/>
            <p:nvPr/>
          </p:nvSpPr>
          <p:spPr>
            <a:xfrm>
              <a:off x="9711418" y="3450771"/>
              <a:ext cx="23810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4E4E4E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2025.03 ~ 2025.04</a:t>
              </a:r>
              <a:endParaRPr lang="ko-KR" altLang="en-US" sz="20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3DF2E-F9C9-46A3-ABD2-0E7F27F7412B}"/>
              </a:ext>
            </a:extLst>
          </p:cNvPr>
          <p:cNvGrpSpPr/>
          <p:nvPr/>
        </p:nvGrpSpPr>
        <p:grpSpPr>
          <a:xfrm>
            <a:off x="9859833" y="7342224"/>
            <a:ext cx="3975621" cy="849276"/>
            <a:chOff x="9859833" y="7200900"/>
            <a:chExt cx="3975621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063" y="72009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48" y="72009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833" y="7200900"/>
              <a:ext cx="849276" cy="849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11999C-0E4D-435F-9F1B-C7040A0D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178" y="7200900"/>
              <a:ext cx="849276" cy="84927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2C1EC89-C809-43BD-B2F4-812ED1E28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60" y="2990790"/>
            <a:ext cx="6630990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84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519AC-F1B0-466A-AF75-AFFD62112F26}"/>
              </a:ext>
            </a:extLst>
          </p:cNvPr>
          <p:cNvSpPr txBox="1"/>
          <p:nvPr/>
        </p:nvSpPr>
        <p:spPr>
          <a:xfrm>
            <a:off x="1676400" y="1264749"/>
            <a:ext cx="53513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u="sng" dirty="0">
                <a:effectLst/>
              </a:rPr>
              <a:t>TYPOGRAPHY</a:t>
            </a:r>
            <a:endParaRPr lang="ko-KR" altLang="en-US" sz="6000" i="1" u="sng" spc="-150" dirty="0">
              <a:latin typeface="Istok Web" panose="020F0603030403020204" pitchFamily="34" charset="0"/>
              <a:ea typeface="나눔바른고딕 Light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58FBA2-154B-4BD2-9F20-83050BBD87C6}"/>
              </a:ext>
            </a:extLst>
          </p:cNvPr>
          <p:cNvSpPr txBox="1"/>
          <p:nvPr/>
        </p:nvSpPr>
        <p:spPr>
          <a:xfrm>
            <a:off x="1676400" y="4914900"/>
            <a:ext cx="61560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u="sng" dirty="0">
                <a:effectLst/>
              </a:rPr>
              <a:t>COLOR PALETTE</a:t>
            </a:r>
            <a:endParaRPr lang="ko-KR" altLang="en-US" sz="6000" i="1" u="sng" spc="-150" dirty="0">
              <a:latin typeface="Istok Web" panose="020F0603030403020204" pitchFamily="34" charset="0"/>
              <a:ea typeface="나눔바른고딕 Light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44112F-4628-476A-AAC4-4A9328A0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553106"/>
            <a:ext cx="2773371" cy="14096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0F8C68-829D-4636-9D23-545D575BB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905" y="6553106"/>
            <a:ext cx="2773371" cy="140960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BD7CBD4C-E3F8-4915-B419-3E029703C233}"/>
              </a:ext>
            </a:extLst>
          </p:cNvPr>
          <p:cNvGrpSpPr/>
          <p:nvPr/>
        </p:nvGrpSpPr>
        <p:grpSpPr>
          <a:xfrm>
            <a:off x="1676400" y="6553106"/>
            <a:ext cx="1484866" cy="1820607"/>
            <a:chOff x="1837841" y="6589643"/>
            <a:chExt cx="1484866" cy="1820607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AF35F948-8541-46AD-B211-61E29C3922F4}"/>
                </a:ext>
              </a:extLst>
            </p:cNvPr>
            <p:cNvSpPr/>
            <p:nvPr/>
          </p:nvSpPr>
          <p:spPr>
            <a:xfrm>
              <a:off x="1983927" y="6589643"/>
              <a:ext cx="1192695" cy="1192695"/>
            </a:xfrm>
            <a:prstGeom prst="ellipse">
              <a:avLst/>
            </a:prstGeom>
            <a:solidFill>
              <a:srgbClr val="002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CE203A-6C04-45B4-9667-39E298E6738C}"/>
                </a:ext>
              </a:extLst>
            </p:cNvPr>
            <p:cNvSpPr txBox="1"/>
            <p:nvPr/>
          </p:nvSpPr>
          <p:spPr>
            <a:xfrm>
              <a:off x="1837841" y="7933196"/>
              <a:ext cx="148486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0" dirty="0">
                  <a:latin typeface="Roboto" panose="02000000000000000000" pitchFamily="2" charset="0"/>
                  <a:ea typeface="Roboto" panose="02000000000000000000" pitchFamily="2" charset="0"/>
                </a:rPr>
                <a:t>#002264</a:t>
              </a:r>
              <a:endParaRPr lang="ko-KR" altLang="en-US" sz="2500" dirty="0">
                <a:latin typeface="Roboto" panose="02000000000000000000" pitchFamily="2" charset="0"/>
                <a:ea typeface="Noto Sans KR Medium" panose="020B0200000000000000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BDC81C3-148E-4ABC-903A-8D5DAA986EF4}"/>
              </a:ext>
            </a:extLst>
          </p:cNvPr>
          <p:cNvGrpSpPr/>
          <p:nvPr/>
        </p:nvGrpSpPr>
        <p:grpSpPr>
          <a:xfrm>
            <a:off x="3708200" y="6553106"/>
            <a:ext cx="1484866" cy="1818950"/>
            <a:chOff x="3845438" y="6589643"/>
            <a:chExt cx="1484866" cy="181895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C25F265-AF69-47BB-B928-D6171B0ADD8C}"/>
                </a:ext>
              </a:extLst>
            </p:cNvPr>
            <p:cNvSpPr/>
            <p:nvPr/>
          </p:nvSpPr>
          <p:spPr>
            <a:xfrm>
              <a:off x="3991524" y="6589643"/>
              <a:ext cx="1192695" cy="1192695"/>
            </a:xfrm>
            <a:prstGeom prst="ellipse">
              <a:avLst/>
            </a:prstGeom>
            <a:solidFill>
              <a:srgbClr val="2553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19560F-C68D-4703-B69F-8B71E2132AAA}"/>
                </a:ext>
              </a:extLst>
            </p:cNvPr>
            <p:cNvSpPr txBox="1"/>
            <p:nvPr/>
          </p:nvSpPr>
          <p:spPr>
            <a:xfrm>
              <a:off x="3845438" y="7931539"/>
              <a:ext cx="148486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0" dirty="0">
                  <a:latin typeface="Roboto" panose="02000000000000000000" pitchFamily="2" charset="0"/>
                  <a:ea typeface="Roboto" panose="02000000000000000000" pitchFamily="2" charset="0"/>
                </a:rPr>
                <a:t>#255378</a:t>
              </a:r>
              <a:endParaRPr lang="ko-KR" altLang="en-US" sz="2500" dirty="0">
                <a:latin typeface="Roboto" panose="02000000000000000000" pitchFamily="2" charset="0"/>
                <a:ea typeface="Noto Sans KR Medium" panose="020B0200000000000000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1FFA997-5A8D-4F4A-8B8E-0B4507FA3CC0}"/>
              </a:ext>
            </a:extLst>
          </p:cNvPr>
          <p:cNvGrpSpPr/>
          <p:nvPr/>
        </p:nvGrpSpPr>
        <p:grpSpPr>
          <a:xfrm>
            <a:off x="5740000" y="6553106"/>
            <a:ext cx="1266172" cy="1820607"/>
            <a:chOff x="5816296" y="6553106"/>
            <a:chExt cx="1266172" cy="182060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F0E5EF4-5D75-4B87-A97E-F23E3CBB4F8D}"/>
                </a:ext>
              </a:extLst>
            </p:cNvPr>
            <p:cNvSpPr/>
            <p:nvPr/>
          </p:nvSpPr>
          <p:spPr>
            <a:xfrm>
              <a:off x="5853035" y="6553106"/>
              <a:ext cx="1192695" cy="1192695"/>
            </a:xfrm>
            <a:prstGeom prst="ellipse">
              <a:avLst/>
            </a:prstGeom>
            <a:solidFill>
              <a:srgbClr val="F0F0F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3C47B-71C5-4639-B456-BE4719CC5E12}"/>
                </a:ext>
              </a:extLst>
            </p:cNvPr>
            <p:cNvSpPr txBox="1"/>
            <p:nvPr/>
          </p:nvSpPr>
          <p:spPr>
            <a:xfrm>
              <a:off x="5816296" y="7896659"/>
              <a:ext cx="1266172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0" dirty="0">
                  <a:latin typeface="Roboto" panose="02000000000000000000" pitchFamily="2" charset="0"/>
                  <a:ea typeface="Roboto" panose="02000000000000000000" pitchFamily="2" charset="0"/>
                </a:rPr>
                <a:t>#f0f0f0</a:t>
              </a:r>
              <a:endParaRPr lang="ko-KR" altLang="en-US" sz="2500" dirty="0">
                <a:latin typeface="Roboto" panose="02000000000000000000" pitchFamily="2" charset="0"/>
                <a:ea typeface="Noto Sans KR Medium" panose="020B0200000000000000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F93400A-85B2-4734-8810-C470B0AC16F2}"/>
              </a:ext>
            </a:extLst>
          </p:cNvPr>
          <p:cNvGrpSpPr/>
          <p:nvPr/>
        </p:nvGrpSpPr>
        <p:grpSpPr>
          <a:xfrm>
            <a:off x="7553105" y="6553106"/>
            <a:ext cx="1614009" cy="1807447"/>
            <a:chOff x="8139591" y="7124697"/>
            <a:chExt cx="1614009" cy="180744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D17A01B-6A44-4E86-AD08-79ADBF8D7126}"/>
                </a:ext>
              </a:extLst>
            </p:cNvPr>
            <p:cNvSpPr/>
            <p:nvPr/>
          </p:nvSpPr>
          <p:spPr>
            <a:xfrm>
              <a:off x="8350248" y="7124697"/>
              <a:ext cx="1192695" cy="1192695"/>
            </a:xfrm>
            <a:prstGeom prst="ellipse">
              <a:avLst/>
            </a:prstGeom>
            <a:solidFill>
              <a:srgbClr val="D9D9D9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2F58B9-972A-4B39-9D37-981A4DB110E6}"/>
                </a:ext>
              </a:extLst>
            </p:cNvPr>
            <p:cNvSpPr txBox="1"/>
            <p:nvPr/>
          </p:nvSpPr>
          <p:spPr>
            <a:xfrm>
              <a:off x="8139591" y="8455090"/>
              <a:ext cx="1614009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0" dirty="0">
                  <a:latin typeface="Roboto" panose="02000000000000000000" pitchFamily="2" charset="0"/>
                  <a:ea typeface="Roboto" panose="02000000000000000000" pitchFamily="2" charset="0"/>
                </a:rPr>
                <a:t>#D9D9D9</a:t>
              </a:r>
              <a:endParaRPr lang="ko-KR" altLang="en-US" sz="2500" dirty="0">
                <a:latin typeface="Roboto" panose="02000000000000000000" pitchFamily="2" charset="0"/>
                <a:ea typeface="Noto Sans KR Medium" panose="020B0200000000000000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4A15F82-A27C-4F41-8779-D55368D634B5}"/>
              </a:ext>
            </a:extLst>
          </p:cNvPr>
          <p:cNvGrpSpPr/>
          <p:nvPr/>
        </p:nvGrpSpPr>
        <p:grpSpPr>
          <a:xfrm>
            <a:off x="1718321" y="2748403"/>
            <a:ext cx="2628900" cy="1099697"/>
            <a:chOff x="1773382" y="3068751"/>
            <a:chExt cx="2628900" cy="10996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3935F1-9A20-4CBA-8D94-F38F8910D77B}"/>
                </a:ext>
              </a:extLst>
            </p:cNvPr>
            <p:cNvSpPr txBox="1"/>
            <p:nvPr/>
          </p:nvSpPr>
          <p:spPr>
            <a:xfrm>
              <a:off x="1773382" y="3068751"/>
              <a:ext cx="262890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000" dirty="0" err="1">
                  <a:latin typeface="Pretendard Medium" panose="020B0600000101010101" charset="-127"/>
                  <a:ea typeface="Pretendard Medium" panose="020B0600000101010101" charset="-127"/>
                </a:rPr>
                <a:t>Pretendard</a:t>
              </a:r>
              <a:endParaRPr lang="ko-KR" altLang="en-US" sz="3000" dirty="0"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B716A8-16DD-487D-A8F6-EA942A49D858}"/>
                </a:ext>
              </a:extLst>
            </p:cNvPr>
            <p:cNvSpPr txBox="1"/>
            <p:nvPr/>
          </p:nvSpPr>
          <p:spPr>
            <a:xfrm>
              <a:off x="1773382" y="3691394"/>
              <a:ext cx="2628900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500" dirty="0">
                  <a:latin typeface="Pretendard Medium" panose="020B0600000101010101" charset="-127"/>
                  <a:ea typeface="Pretendard Medium" panose="020B0600000101010101" charset="-127"/>
                </a:rPr>
                <a:t>Font</a:t>
              </a:r>
              <a:r>
                <a:rPr lang="ko-KR" altLang="en-US" sz="2500" dirty="0"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r>
                <a:rPr lang="en-US" altLang="ko-KR" sz="2500" dirty="0">
                  <a:latin typeface="Pretendard Medium" panose="020B0600000101010101" charset="-127"/>
                  <a:ea typeface="Pretendard Medium" panose="020B0600000101010101" charset="-127"/>
                </a:rPr>
                <a:t>style</a:t>
              </a:r>
              <a:endParaRPr lang="ko-KR" altLang="en-US" sz="2500" dirty="0"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3DBE384-D4E7-43B6-8DEC-5E7AD4CE8E29}"/>
              </a:ext>
            </a:extLst>
          </p:cNvPr>
          <p:cNvGrpSpPr/>
          <p:nvPr/>
        </p:nvGrpSpPr>
        <p:grpSpPr>
          <a:xfrm>
            <a:off x="4828403" y="2748403"/>
            <a:ext cx="1928850" cy="1099697"/>
            <a:chOff x="4776750" y="3068751"/>
            <a:chExt cx="1928850" cy="10996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4A9BBA-6405-458D-9CFD-500FF2B7199C}"/>
                </a:ext>
              </a:extLst>
            </p:cNvPr>
            <p:cNvSpPr txBox="1"/>
            <p:nvPr/>
          </p:nvSpPr>
          <p:spPr>
            <a:xfrm>
              <a:off x="4797287" y="3068751"/>
              <a:ext cx="1419225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000" dirty="0">
                  <a:latin typeface="SUITE" pitchFamily="2" charset="-127"/>
                  <a:ea typeface="SUITE" pitchFamily="2" charset="-127"/>
                </a:rPr>
                <a:t>스위트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5CC0CE-318B-4418-8B05-13AD76450705}"/>
                </a:ext>
              </a:extLst>
            </p:cNvPr>
            <p:cNvSpPr txBox="1"/>
            <p:nvPr/>
          </p:nvSpPr>
          <p:spPr>
            <a:xfrm>
              <a:off x="4776750" y="3691394"/>
              <a:ext cx="1928850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500" dirty="0">
                  <a:latin typeface="SUITE" pitchFamily="2" charset="-127"/>
                  <a:ea typeface="SUITE" pitchFamily="2" charset="-127"/>
                </a:rPr>
                <a:t>Font style</a:t>
              </a:r>
              <a:endParaRPr lang="ko-KR" altLang="en-US" sz="2500" dirty="0">
                <a:latin typeface="SUITE" pitchFamily="2" charset="-127"/>
                <a:ea typeface="SUITE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7EB8E26-9F98-417C-9930-44FAC7315327}"/>
              </a:ext>
            </a:extLst>
          </p:cNvPr>
          <p:cNvGrpSpPr/>
          <p:nvPr/>
        </p:nvGrpSpPr>
        <p:grpSpPr>
          <a:xfrm>
            <a:off x="7162800" y="2705100"/>
            <a:ext cx="2708865" cy="1158548"/>
            <a:chOff x="6611516" y="3009900"/>
            <a:chExt cx="2708865" cy="11585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2821D9-7C69-4A2B-99F2-9D55C66A215E}"/>
                </a:ext>
              </a:extLst>
            </p:cNvPr>
            <p:cNvSpPr txBox="1"/>
            <p:nvPr/>
          </p:nvSpPr>
          <p:spPr>
            <a:xfrm>
              <a:off x="6611517" y="3009900"/>
              <a:ext cx="2708864" cy="104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b="1" i="0" dirty="0" err="1">
                  <a:effectLst/>
                  <a:latin typeface="Kim jung chul Script Regular" panose="03050500000000000000" pitchFamily="66" charset="-127"/>
                  <a:ea typeface="Kim jung chul Script Regular" panose="03050500000000000000" pitchFamily="66" charset="-127"/>
                </a:rPr>
                <a:t>김정철손글씨</a:t>
              </a:r>
              <a:endParaRPr lang="ko-KR" altLang="en-US" sz="3200" b="1" i="0" dirty="0">
                <a:effectLst/>
                <a:latin typeface="Kim jung chul Script Regular" panose="03050500000000000000" pitchFamily="66" charset="-127"/>
                <a:ea typeface="Kim jung chul Script Regular" panose="03050500000000000000" pitchFamily="66" charset="-127"/>
              </a:endParaRPr>
            </a:p>
            <a:p>
              <a:endParaRPr lang="ko-KR" altLang="en-US" sz="3000" dirty="0">
                <a:latin typeface="Kim jung chul Script Regular" panose="03050500000000000000" pitchFamily="66" charset="-127"/>
                <a:ea typeface="Kim jung chul Script Regular" panose="03050500000000000000" pitchFamily="66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CE7C0B-A306-4B20-86F1-B7E7CBCFEB9D}"/>
                </a:ext>
              </a:extLst>
            </p:cNvPr>
            <p:cNvSpPr txBox="1"/>
            <p:nvPr/>
          </p:nvSpPr>
          <p:spPr>
            <a:xfrm>
              <a:off x="6611516" y="3691394"/>
              <a:ext cx="2227683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500" dirty="0">
                  <a:latin typeface="Kim jung chul Script Regular" panose="03050500000000000000" pitchFamily="66" charset="-127"/>
                  <a:ea typeface="Kim jung chul Script Regular" panose="03050500000000000000" pitchFamily="66" charset="-127"/>
                </a:rPr>
                <a:t>Font style</a:t>
              </a:r>
              <a:endParaRPr lang="ko-KR" altLang="en-US" sz="2500" dirty="0">
                <a:latin typeface="Kim jung chul Script Regular" panose="03050500000000000000" pitchFamily="66" charset="-127"/>
                <a:ea typeface="Kim jung chul Script Regular" panose="03050500000000000000" pitchFamily="66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2056CCF-F525-4A83-BD14-5DE9C3637C4A}"/>
              </a:ext>
            </a:extLst>
          </p:cNvPr>
          <p:cNvGrpSpPr/>
          <p:nvPr/>
        </p:nvGrpSpPr>
        <p:grpSpPr>
          <a:xfrm>
            <a:off x="10058400" y="2723127"/>
            <a:ext cx="2708865" cy="1158548"/>
            <a:chOff x="6611516" y="3009900"/>
            <a:chExt cx="2708865" cy="115854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4CD02C-842D-4297-89F6-7CB8FD358986}"/>
                </a:ext>
              </a:extLst>
            </p:cNvPr>
            <p:cNvSpPr txBox="1"/>
            <p:nvPr/>
          </p:nvSpPr>
          <p:spPr>
            <a:xfrm>
              <a:off x="6611517" y="3009900"/>
              <a:ext cx="2708864" cy="104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b="1" dirty="0">
                  <a:latin typeface="Gowun Batang" pitchFamily="2" charset="-127"/>
                  <a:ea typeface="Gowun Batang" pitchFamily="2" charset="-127"/>
                </a:rPr>
                <a:t>고운바탕</a:t>
              </a:r>
              <a:endParaRPr lang="ko-KR" altLang="en-US" sz="3200" b="1" i="0" dirty="0">
                <a:effectLst/>
                <a:latin typeface="Gowun Batang" pitchFamily="2" charset="-127"/>
                <a:ea typeface="Gowun Batang" pitchFamily="2" charset="-127"/>
              </a:endParaRPr>
            </a:p>
            <a:p>
              <a:endParaRPr lang="ko-KR" altLang="en-US" sz="3000" dirty="0"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0FACAA-23CE-4206-80DE-919332F94158}"/>
                </a:ext>
              </a:extLst>
            </p:cNvPr>
            <p:cNvSpPr txBox="1"/>
            <p:nvPr/>
          </p:nvSpPr>
          <p:spPr>
            <a:xfrm>
              <a:off x="6611516" y="3691394"/>
              <a:ext cx="2227683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500" dirty="0">
                  <a:latin typeface="Gowun Batang" pitchFamily="2" charset="-127"/>
                  <a:ea typeface="Gowun Batang" pitchFamily="2" charset="-127"/>
                </a:rPr>
                <a:t>Font style</a:t>
              </a:r>
              <a:endParaRPr lang="ko-KR" altLang="en-US" sz="2500" dirty="0"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00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221</Words>
  <Application>Microsoft Office PowerPoint</Application>
  <PresentationFormat>사용자 지정</PresentationFormat>
  <Paragraphs>72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6" baseType="lpstr">
      <vt:lpstr>Roboto</vt:lpstr>
      <vt:lpstr>Pretendard Light</vt:lpstr>
      <vt:lpstr>Noto Sans</vt:lpstr>
      <vt:lpstr>Calibri</vt:lpstr>
      <vt:lpstr>Arial</vt:lpstr>
      <vt:lpstr>SUITE</vt:lpstr>
      <vt:lpstr>Noto Sans KR Medium</vt:lpstr>
      <vt:lpstr>Play</vt:lpstr>
      <vt:lpstr>Gowun Batang</vt:lpstr>
      <vt:lpstr>WebSubsetFont</vt:lpstr>
      <vt:lpstr>Kim jung chul Script Regular</vt:lpstr>
      <vt:lpstr>Pretendard SemiBold</vt:lpstr>
      <vt:lpstr>Istok Web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36</cp:revision>
  <dcterms:created xsi:type="dcterms:W3CDTF">2006-08-16T00:00:00Z</dcterms:created>
  <dcterms:modified xsi:type="dcterms:W3CDTF">2025-05-09T08:02:03Z</dcterms:modified>
</cp:coreProperties>
</file>